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  <p:sldMasterId id="2147483648" r:id="rId2"/>
  </p:sldMasterIdLst>
  <p:notesMasterIdLst>
    <p:notesMasterId r:id="rId22"/>
  </p:notesMasterIdLst>
  <p:sldIdLst>
    <p:sldId id="256" r:id="rId3"/>
    <p:sldId id="257" r:id="rId4"/>
    <p:sldId id="258" r:id="rId5"/>
    <p:sldId id="273" r:id="rId6"/>
    <p:sldId id="274" r:id="rId7"/>
    <p:sldId id="265" r:id="rId8"/>
    <p:sldId id="267" r:id="rId9"/>
    <p:sldId id="266" r:id="rId10"/>
    <p:sldId id="268" r:id="rId11"/>
    <p:sldId id="260" r:id="rId12"/>
    <p:sldId id="264" r:id="rId13"/>
    <p:sldId id="262" r:id="rId14"/>
    <p:sldId id="263" r:id="rId15"/>
    <p:sldId id="270" r:id="rId16"/>
    <p:sldId id="271" r:id="rId17"/>
    <p:sldId id="272" r:id="rId18"/>
    <p:sldId id="269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A420"/>
    <a:srgbClr val="B20533"/>
    <a:srgbClr val="665B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2" autoAdjust="0"/>
    <p:restoredTop sz="84928" autoAdjust="0"/>
  </p:normalViewPr>
  <p:slideViewPr>
    <p:cSldViewPr snapToGrid="0" snapToObjects="1">
      <p:cViewPr>
        <p:scale>
          <a:sx n="95" d="100"/>
          <a:sy n="95" d="100"/>
        </p:scale>
        <p:origin x="-744" y="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3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2989E-76CD-0C46-A92C-79D585EAA581}" type="datetimeFigureOut">
              <a:rPr lang="en-US" smtClean="0"/>
              <a:t>3/19/14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A6E4D-6C96-7748-A7E0-BE413D2785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13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(3/19/14 16:54) -----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8429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826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826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many people do you have running your employment</a:t>
            </a:r>
            <a:r>
              <a:rPr lang="en-US" baseline="0" dirty="0" smtClean="0"/>
              <a:t> Branding and social media ? </a:t>
            </a:r>
          </a:p>
          <a:p>
            <a:r>
              <a:rPr lang="en-US" baseline="0" dirty="0" smtClean="0"/>
              <a:t>What’s Hot 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826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many people do you have running your employment</a:t>
            </a:r>
            <a:r>
              <a:rPr lang="en-US" baseline="0" dirty="0" smtClean="0"/>
              <a:t> Branding and social media 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826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Has to maintain the voice</a:t>
            </a:r>
            <a:r>
              <a:rPr lang="en-US" baseline="0" dirty="0" smtClean="0"/>
              <a:t> of your organization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04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 Abroshoff Story</a:t>
            </a:r>
            <a:r>
              <a:rPr lang="en-US" baseline="0" dirty="0" smtClean="0"/>
              <a:t> of Hand written notes to gfamily members.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66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66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Mike Abroshoff Story</a:t>
            </a:r>
            <a:r>
              <a:rPr lang="en-US" baseline="0" dirty="0" smtClean="0"/>
              <a:t> of Hand written notes to family members.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663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66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A6E4D-6C96-7748-A7E0-BE413D2785D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66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49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Topic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925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lternate Process 27"/>
          <p:cNvSpPr/>
          <p:nvPr/>
        </p:nvSpPr>
        <p:spPr>
          <a:xfrm>
            <a:off x="457199" y="160819"/>
            <a:ext cx="8229599" cy="5356411"/>
          </a:xfrm>
          <a:custGeom>
            <a:avLst/>
            <a:gdLst>
              <a:gd name="connsiteX0" fmla="*/ 0 w 8229599"/>
              <a:gd name="connsiteY0" fmla="*/ 890010 h 5340059"/>
              <a:gd name="connsiteX1" fmla="*/ 890010 w 8229599"/>
              <a:gd name="connsiteY1" fmla="*/ 0 h 5340059"/>
              <a:gd name="connsiteX2" fmla="*/ 7339589 w 8229599"/>
              <a:gd name="connsiteY2" fmla="*/ 0 h 5340059"/>
              <a:gd name="connsiteX3" fmla="*/ 8229599 w 8229599"/>
              <a:gd name="connsiteY3" fmla="*/ 890010 h 5340059"/>
              <a:gd name="connsiteX4" fmla="*/ 8229599 w 8229599"/>
              <a:gd name="connsiteY4" fmla="*/ 4450049 h 5340059"/>
              <a:gd name="connsiteX5" fmla="*/ 7339589 w 8229599"/>
              <a:gd name="connsiteY5" fmla="*/ 5340059 h 5340059"/>
              <a:gd name="connsiteX6" fmla="*/ 890010 w 8229599"/>
              <a:gd name="connsiteY6" fmla="*/ 5340059 h 5340059"/>
              <a:gd name="connsiteX7" fmla="*/ 0 w 8229599"/>
              <a:gd name="connsiteY7" fmla="*/ 4450049 h 5340059"/>
              <a:gd name="connsiteX8" fmla="*/ 0 w 8229599"/>
              <a:gd name="connsiteY8" fmla="*/ 890010 h 5340059"/>
              <a:gd name="connsiteX0" fmla="*/ 0 w 8229599"/>
              <a:gd name="connsiteY0" fmla="*/ 486599 h 5340060"/>
              <a:gd name="connsiteX1" fmla="*/ 890010 w 8229599"/>
              <a:gd name="connsiteY1" fmla="*/ 1 h 5340060"/>
              <a:gd name="connsiteX2" fmla="*/ 7339589 w 8229599"/>
              <a:gd name="connsiteY2" fmla="*/ 1 h 5340060"/>
              <a:gd name="connsiteX3" fmla="*/ 8229599 w 8229599"/>
              <a:gd name="connsiteY3" fmla="*/ 890011 h 5340060"/>
              <a:gd name="connsiteX4" fmla="*/ 8229599 w 8229599"/>
              <a:gd name="connsiteY4" fmla="*/ 4450050 h 5340060"/>
              <a:gd name="connsiteX5" fmla="*/ 7339589 w 8229599"/>
              <a:gd name="connsiteY5" fmla="*/ 5340060 h 5340060"/>
              <a:gd name="connsiteX6" fmla="*/ 890010 w 8229599"/>
              <a:gd name="connsiteY6" fmla="*/ 5340060 h 5340060"/>
              <a:gd name="connsiteX7" fmla="*/ 0 w 8229599"/>
              <a:gd name="connsiteY7" fmla="*/ 4450050 h 5340060"/>
              <a:gd name="connsiteX8" fmla="*/ 0 w 8229599"/>
              <a:gd name="connsiteY8" fmla="*/ 486599 h 5340060"/>
              <a:gd name="connsiteX0" fmla="*/ 0 w 8229599"/>
              <a:gd name="connsiteY0" fmla="*/ 486599 h 5340060"/>
              <a:gd name="connsiteX1" fmla="*/ 890010 w 8229599"/>
              <a:gd name="connsiteY1" fmla="*/ 1 h 5340060"/>
              <a:gd name="connsiteX2" fmla="*/ 7339589 w 8229599"/>
              <a:gd name="connsiteY2" fmla="*/ 1 h 5340060"/>
              <a:gd name="connsiteX3" fmla="*/ 8229599 w 8229599"/>
              <a:gd name="connsiteY3" fmla="*/ 606128 h 5340060"/>
              <a:gd name="connsiteX4" fmla="*/ 8229599 w 8229599"/>
              <a:gd name="connsiteY4" fmla="*/ 4450050 h 5340060"/>
              <a:gd name="connsiteX5" fmla="*/ 7339589 w 8229599"/>
              <a:gd name="connsiteY5" fmla="*/ 5340060 h 5340060"/>
              <a:gd name="connsiteX6" fmla="*/ 890010 w 8229599"/>
              <a:gd name="connsiteY6" fmla="*/ 5340060 h 5340060"/>
              <a:gd name="connsiteX7" fmla="*/ 0 w 8229599"/>
              <a:gd name="connsiteY7" fmla="*/ 4450050 h 5340060"/>
              <a:gd name="connsiteX8" fmla="*/ 0 w 8229599"/>
              <a:gd name="connsiteY8" fmla="*/ 486599 h 5340060"/>
              <a:gd name="connsiteX0" fmla="*/ 0 w 8229599"/>
              <a:gd name="connsiteY0" fmla="*/ 489408 h 5342869"/>
              <a:gd name="connsiteX1" fmla="*/ 890010 w 8229599"/>
              <a:gd name="connsiteY1" fmla="*/ 2810 h 5342869"/>
              <a:gd name="connsiteX2" fmla="*/ 7339589 w 8229599"/>
              <a:gd name="connsiteY2" fmla="*/ 2810 h 5342869"/>
              <a:gd name="connsiteX3" fmla="*/ 8229599 w 8229599"/>
              <a:gd name="connsiteY3" fmla="*/ 429642 h 5342869"/>
              <a:gd name="connsiteX4" fmla="*/ 8229599 w 8229599"/>
              <a:gd name="connsiteY4" fmla="*/ 4452859 h 5342869"/>
              <a:gd name="connsiteX5" fmla="*/ 7339589 w 8229599"/>
              <a:gd name="connsiteY5" fmla="*/ 5342869 h 5342869"/>
              <a:gd name="connsiteX6" fmla="*/ 890010 w 8229599"/>
              <a:gd name="connsiteY6" fmla="*/ 5342869 h 5342869"/>
              <a:gd name="connsiteX7" fmla="*/ 0 w 8229599"/>
              <a:gd name="connsiteY7" fmla="*/ 4452859 h 5342869"/>
              <a:gd name="connsiteX8" fmla="*/ 0 w 8229599"/>
              <a:gd name="connsiteY8" fmla="*/ 489408 h 5342869"/>
              <a:gd name="connsiteX0" fmla="*/ 0 w 8229599"/>
              <a:gd name="connsiteY0" fmla="*/ 459526 h 5342869"/>
              <a:gd name="connsiteX1" fmla="*/ 890010 w 8229599"/>
              <a:gd name="connsiteY1" fmla="*/ 2810 h 5342869"/>
              <a:gd name="connsiteX2" fmla="*/ 7339589 w 8229599"/>
              <a:gd name="connsiteY2" fmla="*/ 2810 h 5342869"/>
              <a:gd name="connsiteX3" fmla="*/ 8229599 w 8229599"/>
              <a:gd name="connsiteY3" fmla="*/ 429642 h 5342869"/>
              <a:gd name="connsiteX4" fmla="*/ 8229599 w 8229599"/>
              <a:gd name="connsiteY4" fmla="*/ 4452859 h 5342869"/>
              <a:gd name="connsiteX5" fmla="*/ 7339589 w 8229599"/>
              <a:gd name="connsiteY5" fmla="*/ 5342869 h 5342869"/>
              <a:gd name="connsiteX6" fmla="*/ 890010 w 8229599"/>
              <a:gd name="connsiteY6" fmla="*/ 5342869 h 5342869"/>
              <a:gd name="connsiteX7" fmla="*/ 0 w 8229599"/>
              <a:gd name="connsiteY7" fmla="*/ 4452859 h 5342869"/>
              <a:gd name="connsiteX8" fmla="*/ 0 w 8229599"/>
              <a:gd name="connsiteY8" fmla="*/ 459526 h 5342869"/>
              <a:gd name="connsiteX0" fmla="*/ 0 w 8229599"/>
              <a:gd name="connsiteY0" fmla="*/ 459526 h 5342869"/>
              <a:gd name="connsiteX1" fmla="*/ 680833 w 8229599"/>
              <a:gd name="connsiteY1" fmla="*/ 2810 h 5342869"/>
              <a:gd name="connsiteX2" fmla="*/ 7339589 w 8229599"/>
              <a:gd name="connsiteY2" fmla="*/ 2810 h 5342869"/>
              <a:gd name="connsiteX3" fmla="*/ 8229599 w 8229599"/>
              <a:gd name="connsiteY3" fmla="*/ 429642 h 5342869"/>
              <a:gd name="connsiteX4" fmla="*/ 8229599 w 8229599"/>
              <a:gd name="connsiteY4" fmla="*/ 4452859 h 5342869"/>
              <a:gd name="connsiteX5" fmla="*/ 7339589 w 8229599"/>
              <a:gd name="connsiteY5" fmla="*/ 5342869 h 5342869"/>
              <a:gd name="connsiteX6" fmla="*/ 890010 w 8229599"/>
              <a:gd name="connsiteY6" fmla="*/ 5342869 h 5342869"/>
              <a:gd name="connsiteX7" fmla="*/ 0 w 8229599"/>
              <a:gd name="connsiteY7" fmla="*/ 4452859 h 5342869"/>
              <a:gd name="connsiteX8" fmla="*/ 0 w 8229599"/>
              <a:gd name="connsiteY8" fmla="*/ 459526 h 5342869"/>
              <a:gd name="connsiteX0" fmla="*/ 0 w 8229599"/>
              <a:gd name="connsiteY0" fmla="*/ 473068 h 5356411"/>
              <a:gd name="connsiteX1" fmla="*/ 680833 w 8229599"/>
              <a:gd name="connsiteY1" fmla="*/ 16352 h 5356411"/>
              <a:gd name="connsiteX2" fmla="*/ 7548765 w 8229599"/>
              <a:gd name="connsiteY2" fmla="*/ 1411 h 5356411"/>
              <a:gd name="connsiteX3" fmla="*/ 8229599 w 8229599"/>
              <a:gd name="connsiteY3" fmla="*/ 443184 h 5356411"/>
              <a:gd name="connsiteX4" fmla="*/ 8229599 w 8229599"/>
              <a:gd name="connsiteY4" fmla="*/ 4466401 h 5356411"/>
              <a:gd name="connsiteX5" fmla="*/ 7339589 w 8229599"/>
              <a:gd name="connsiteY5" fmla="*/ 5356411 h 5356411"/>
              <a:gd name="connsiteX6" fmla="*/ 890010 w 8229599"/>
              <a:gd name="connsiteY6" fmla="*/ 5356411 h 5356411"/>
              <a:gd name="connsiteX7" fmla="*/ 0 w 8229599"/>
              <a:gd name="connsiteY7" fmla="*/ 4466401 h 5356411"/>
              <a:gd name="connsiteX8" fmla="*/ 0 w 8229599"/>
              <a:gd name="connsiteY8" fmla="*/ 473068 h 535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29599" h="5356411">
                <a:moveTo>
                  <a:pt x="0" y="473068"/>
                </a:moveTo>
                <a:cubicBezTo>
                  <a:pt x="0" y="-18471"/>
                  <a:pt x="189294" y="16352"/>
                  <a:pt x="680833" y="16352"/>
                </a:cubicBezTo>
                <a:lnTo>
                  <a:pt x="7548765" y="1411"/>
                </a:lnTo>
                <a:cubicBezTo>
                  <a:pt x="8040304" y="1411"/>
                  <a:pt x="8229599" y="-48355"/>
                  <a:pt x="8229599" y="443184"/>
                </a:cubicBezTo>
                <a:lnTo>
                  <a:pt x="8229599" y="4466401"/>
                </a:lnTo>
                <a:cubicBezTo>
                  <a:pt x="8229599" y="4957940"/>
                  <a:pt x="7831128" y="5356411"/>
                  <a:pt x="7339589" y="5356411"/>
                </a:cubicBezTo>
                <a:lnTo>
                  <a:pt x="890010" y="5356411"/>
                </a:lnTo>
                <a:cubicBezTo>
                  <a:pt x="398471" y="5356411"/>
                  <a:pt x="0" y="4957940"/>
                  <a:pt x="0" y="4466401"/>
                </a:cubicBezTo>
                <a:lnTo>
                  <a:pt x="0" y="473068"/>
                </a:lnTo>
                <a:close/>
              </a:path>
            </a:pathLst>
          </a:custGeom>
          <a:solidFill>
            <a:srgbClr val="B2053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solidFill>
                <a:srgbClr val="B20533"/>
              </a:solidFill>
            </a:endParaRPr>
          </a:p>
        </p:txBody>
      </p:sp>
      <p:pic>
        <p:nvPicPr>
          <p:cNvPr id="33" name="Picture 3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129" y="4661646"/>
            <a:ext cx="8513105" cy="207009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83374" y="162742"/>
            <a:ext cx="1854015" cy="866550"/>
          </a:xfrm>
          <a:prstGeom prst="rect">
            <a:avLst/>
          </a:prstGeom>
        </p:spPr>
      </p:pic>
      <p:pic>
        <p:nvPicPr>
          <p:cNvPr id="3" name="Picture 2" descr="icon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626" y="4015695"/>
            <a:ext cx="372110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07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ooter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6350"/>
            <a:ext cx="8229600" cy="37278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Topic title here</a:t>
            </a:r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83374" y="162742"/>
            <a:ext cx="1854015" cy="86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58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mcgrath@hr.com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Ew_tdY0V4Zo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OeTmjnpj0Lw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dmcgrath@hr.com" TargetMode="External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rand_management" TargetMode="External"/><Relationship Id="rId4" Type="http://schemas.openxmlformats.org/officeDocument/2006/relationships/hyperlink" Target="http://en.wikipedia.org/wiki/Human_resources" TargetMode="External"/><Relationship Id="rId5" Type="http://schemas.openxmlformats.org/officeDocument/2006/relationships/hyperlink" Target="http://en.wikipedia.org/wiki/Talent_management" TargetMode="External"/><Relationship Id="rId6" Type="http://schemas.openxmlformats.org/officeDocument/2006/relationships/hyperlink" Target="http://en.wikipedia.org/wiki/Marketing" TargetMode="External"/><Relationship Id="rId7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n.wikipedia.org/wiki/Employee_value_propositio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957503" y="3806496"/>
            <a:ext cx="7520334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Search on HR.com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72444" y="3471284"/>
            <a:ext cx="7505393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Register for Free and 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2444" y="3133871"/>
            <a:ext cx="7505393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  <a:hlinkClick r:id="rId3"/>
              </a:rPr>
              <a:t>Dmcgrath@hr.com</a:t>
            </a:r>
            <a:r>
              <a:rPr lang="en-US" sz="1600" dirty="0" smtClean="0">
                <a:solidFill>
                  <a:srgbClr val="FFFFFF"/>
                </a:solidFill>
                <a:latin typeface="Arial"/>
                <a:cs typeface="Arial"/>
              </a:rPr>
              <a:t>  for Slides  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85800" y="1158348"/>
            <a:ext cx="7772400" cy="98757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"Social Branding: How HR Can Help to Build Your Organization's Reputation with</a:t>
            </a:r>
          </a:p>
          <a:p>
            <a:r>
              <a:rPr lang="en-US" sz="2800" dirty="0"/>
              <a:t>Social Media"</a:t>
            </a:r>
            <a:endParaRPr lang="en-US" sz="2800" dirty="0">
              <a:solidFill>
                <a:srgbClr val="B20533"/>
              </a:solidFill>
              <a:latin typeface="Arial"/>
              <a:cs typeface="Arial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21592" y="2151188"/>
            <a:ext cx="7772400" cy="98757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80000"/>
              </a:lnSpc>
            </a:pPr>
            <a:endParaRPr lang="en-US" sz="1800" dirty="0">
              <a:solidFill>
                <a:srgbClr val="EEA420"/>
              </a:solidFill>
              <a:latin typeface="Arial"/>
              <a:cs typeface="Arial"/>
            </a:endParaRPr>
          </a:p>
        </p:txBody>
      </p:sp>
      <p:pic>
        <p:nvPicPr>
          <p:cNvPr id="3" name="Picture 2" descr="coverd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96" y="3201736"/>
            <a:ext cx="266700" cy="254000"/>
          </a:xfrm>
          <a:prstGeom prst="rect">
            <a:avLst/>
          </a:prstGeom>
        </p:spPr>
      </p:pic>
      <p:pic>
        <p:nvPicPr>
          <p:cNvPr id="14" name="Picture 13" descr="coverd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80" y="3514552"/>
            <a:ext cx="266700" cy="254000"/>
          </a:xfrm>
          <a:prstGeom prst="rect">
            <a:avLst/>
          </a:prstGeom>
        </p:spPr>
      </p:pic>
      <p:pic>
        <p:nvPicPr>
          <p:cNvPr id="15" name="Picture 14" descr="coverd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75" y="3850607"/>
            <a:ext cx="266700" cy="2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64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Videos – What’s it like to work at your company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Drive traffic to your Career Pages </a:t>
            </a:r>
          </a:p>
          <a:p>
            <a:r>
              <a:rPr lang="en-US" sz="1800" b="1" dirty="0" smtClean="0"/>
              <a:t>Show case what it is really like to work at your  organization</a:t>
            </a:r>
          </a:p>
          <a:p>
            <a:r>
              <a:rPr lang="en-US" sz="1800" b="1" dirty="0">
                <a:hlinkClick r:id="rId2"/>
              </a:rPr>
              <a:t>https://www.youtube.com/watch?v=Ew_tdY0V4Zo  </a:t>
            </a:r>
            <a:endParaRPr lang="en-US" sz="1800" b="1" dirty="0" smtClean="0"/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  <p:pic>
        <p:nvPicPr>
          <p:cNvPr id="2" name="Picture 1" descr="Screen Shot 2014-03-19 at 12.51.23 PM.png">
            <a:hlinkClick r:id="rId2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4142205"/>
            <a:ext cx="8496300" cy="170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586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Videos – Be Provocative, Be funny and Be quirky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>
                <a:hlinkClick r:id="rId2"/>
              </a:rPr>
              <a:t>https://www.youtube.com/watch?v=</a:t>
            </a:r>
            <a:r>
              <a:rPr lang="en-US" sz="1800" b="1" dirty="0" smtClean="0">
                <a:hlinkClick r:id="rId2"/>
              </a:rPr>
              <a:t>OeTmjnpj0Lw</a:t>
            </a:r>
            <a:endParaRPr lang="en-US" sz="1800" b="1" dirty="0" smtClean="0"/>
          </a:p>
          <a:p>
            <a:endParaRPr lang="en-US" sz="1800" b="1" dirty="0"/>
          </a:p>
          <a:p>
            <a:endParaRPr lang="en-US" sz="1800" b="1" dirty="0" smtClean="0"/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  <p:pic>
        <p:nvPicPr>
          <p:cNvPr id="10" name="Picture 9" descr="Screen Shot 2014-03-19 at 12.56.1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267200"/>
            <a:ext cx="85344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93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Recognition and Awards Programs 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National “Best Places to Work Competitions “ 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Local Newspaper / Crain Sponsored Programs 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Achievers Most engaged Employers 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HR.com Leadership500 Program 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ASTD Leadership Programs </a:t>
            </a:r>
          </a:p>
          <a:p>
            <a:endParaRPr 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Tips : Most programs have a hard time getting entries </a:t>
            </a:r>
          </a:p>
          <a:p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Board Call 12/13 </a:t>
            </a:r>
            <a:endParaRPr lang="en-US" dirty="0"/>
          </a:p>
        </p:txBody>
      </p:sp>
      <p:pic>
        <p:nvPicPr>
          <p:cNvPr id="2" name="Picture 1" descr="Screen Shot 2014-03-19 at 12.39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9144000" cy="664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375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Awards and Recognition Plans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National Programs – Fortune, Fast Company, ASTD, HR.com, SHRM Small Business 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Local Programs – Crains , Local Papers, Chamber Programs,  </a:t>
            </a:r>
          </a:p>
          <a:p>
            <a:endParaRPr 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Tip : Many of these programs have a hard time getting applicants because WE always think we are not the “Best Place to WORK” </a:t>
            </a:r>
          </a:p>
          <a:p>
            <a:endParaRPr lang="en-US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Apply EVERY where you can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49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Future Employee Communication 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+mj-lt"/>
              <a:buAutoNum type="arabicPeriod"/>
            </a:pPr>
            <a:r>
              <a:rPr lang="en-US" sz="1800" dirty="0" smtClean="0"/>
              <a:t>Candidate Experience is essential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 smtClean="0"/>
              <a:t>Build a Manifesto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Enticing Job Descriptions need to focus on the values of the organization </a:t>
            </a: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812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Future Employee Communication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  <p:pic>
        <p:nvPicPr>
          <p:cNvPr id="6" name="Picture 5" descr="Screen Shot 2014-03-19 at 1.23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"/>
            <a:ext cx="9144000" cy="600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386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Future Employee Communication 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  <p:pic>
        <p:nvPicPr>
          <p:cNvPr id="2" name="Picture 1" descr="Screen Shot 2014-03-19 at 1.28.5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0"/>
            <a:ext cx="78026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446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Future Employee Communication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  <p:pic>
        <p:nvPicPr>
          <p:cNvPr id="2" name="Picture 1" descr="Screen Shot 2014-03-19 at 1.24.3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0"/>
            <a:ext cx="88822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845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Employment Brand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1" dirty="0" smtClean="0"/>
          </a:p>
          <a:p>
            <a:r>
              <a:rPr lang="en-CA" sz="3600" b="1" dirty="0" smtClean="0"/>
              <a:t>Easy to create … Hard to enforce and had to live by</a:t>
            </a:r>
          </a:p>
          <a:p>
            <a:r>
              <a:rPr lang="en-CA" sz="3600" b="1" smtClean="0"/>
              <a:t>Appoint  </a:t>
            </a:r>
            <a:r>
              <a:rPr lang="en-CA" sz="3600" b="1" smtClean="0"/>
              <a:t>a </a:t>
            </a:r>
            <a:r>
              <a:rPr lang="en-CA" sz="3600" b="1" dirty="0" smtClean="0"/>
              <a:t>brand ambassador  </a:t>
            </a:r>
            <a:endParaRPr lang="en-US" sz="3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661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For more information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600" b="1" dirty="0" err="1" smtClean="0"/>
              <a:t>HR.com</a:t>
            </a:r>
            <a:r>
              <a:rPr lang="en-CA" sz="3600" b="1" dirty="0" smtClean="0"/>
              <a:t> </a:t>
            </a:r>
          </a:p>
          <a:p>
            <a:r>
              <a:rPr lang="en-CA" sz="3600" b="1" dirty="0" smtClean="0"/>
              <a:t>Debbie McGrath </a:t>
            </a:r>
          </a:p>
          <a:p>
            <a:r>
              <a:rPr lang="en-CA" sz="3600" b="1" dirty="0" smtClean="0"/>
              <a:t>905 727 1340 x 104 </a:t>
            </a:r>
          </a:p>
          <a:p>
            <a:r>
              <a:rPr lang="en-CA" sz="3600" b="1" dirty="0" smtClean="0">
                <a:hlinkClick r:id="rId3"/>
              </a:rPr>
              <a:t>dmcgrath@hr.com</a:t>
            </a:r>
            <a:r>
              <a:rPr lang="en-CA" sz="3600" b="1" dirty="0" smtClean="0"/>
              <a:t> </a:t>
            </a:r>
          </a:p>
          <a:p>
            <a:r>
              <a:rPr lang="en-CA" sz="3600" b="1" dirty="0" smtClean="0"/>
              <a:t>Slides on </a:t>
            </a:r>
            <a:r>
              <a:rPr lang="en-CA" sz="3600" b="1" dirty="0" err="1" smtClean="0"/>
              <a:t>HR.com</a:t>
            </a:r>
            <a:r>
              <a:rPr lang="en-CA" sz="3600" b="1" dirty="0" smtClean="0"/>
              <a:t> for free</a:t>
            </a:r>
          </a:p>
          <a:p>
            <a:r>
              <a:rPr lang="en-CA" sz="3600" b="1" dirty="0" smtClean="0"/>
              <a:t>Search Hrstar2014  </a:t>
            </a: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14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Definition of Employment Brand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/>
              <a:t>Employer brand</a:t>
            </a:r>
            <a:r>
              <a:rPr lang="en-US" sz="1800" dirty="0"/>
              <a:t> denotes an </a:t>
            </a:r>
            <a:r>
              <a:rPr lang="en-US" sz="1800" dirty="0" smtClean="0"/>
              <a:t>organization's </a:t>
            </a:r>
            <a:r>
              <a:rPr lang="en-US" sz="1800" dirty="0"/>
              <a:t>reputation as an employer</a:t>
            </a:r>
            <a:r>
              <a:rPr lang="en-US" sz="1800" dirty="0" smtClean="0"/>
              <a:t>.</a:t>
            </a:r>
          </a:p>
          <a:p>
            <a:endParaRPr lang="en-US" sz="1800" baseline="30000" dirty="0"/>
          </a:p>
          <a:p>
            <a:r>
              <a:rPr lang="en-US" sz="1800" baseline="30000" dirty="0" smtClean="0"/>
              <a:t> </a:t>
            </a:r>
            <a:r>
              <a:rPr lang="en-US" sz="1800" dirty="0" smtClean="0"/>
              <a:t>Just </a:t>
            </a:r>
            <a:r>
              <a:rPr lang="en-US" sz="1800" dirty="0"/>
              <a:t>as a customer brand proposition is used to define a product or service offer, an </a:t>
            </a:r>
            <a:r>
              <a:rPr lang="en-US" sz="1800" dirty="0">
                <a:hlinkClick r:id="rId2" tooltip="Employee value proposition"/>
              </a:rPr>
              <a:t>employee value proposition</a:t>
            </a:r>
            <a:r>
              <a:rPr lang="en-US" sz="1800" dirty="0"/>
              <a:t> is used to define an </a:t>
            </a:r>
            <a:r>
              <a:rPr lang="en-US" sz="1800" dirty="0" smtClean="0"/>
              <a:t>organization's </a:t>
            </a:r>
            <a:r>
              <a:rPr lang="en-US" sz="1800" dirty="0"/>
              <a:t>employment offer. Likewise the marketing disciplines associated with branding and </a:t>
            </a:r>
            <a:r>
              <a:rPr lang="en-US" sz="1800" dirty="0">
                <a:hlinkClick r:id="rId3" tooltip="Brand management"/>
              </a:rPr>
              <a:t>brand management</a:t>
            </a:r>
            <a:r>
              <a:rPr lang="en-US" sz="1800" dirty="0"/>
              <a:t> have been increasingly applied by the </a:t>
            </a:r>
            <a:r>
              <a:rPr lang="en-US" sz="1800" dirty="0">
                <a:hlinkClick r:id="rId4" tooltip="Human resources"/>
              </a:rPr>
              <a:t>human resources</a:t>
            </a:r>
            <a:r>
              <a:rPr lang="en-US" sz="1800" dirty="0"/>
              <a:t> and </a:t>
            </a:r>
            <a:r>
              <a:rPr lang="en-US" sz="1800" dirty="0">
                <a:hlinkClick r:id="rId5" tooltip="Talent management"/>
              </a:rPr>
              <a:t>talent management</a:t>
            </a:r>
            <a:r>
              <a:rPr lang="en-US" sz="1800" dirty="0"/>
              <a:t> community to attract, engage and retain talented candidates and employees, in the same way that </a:t>
            </a:r>
            <a:r>
              <a:rPr lang="en-US" sz="1800" dirty="0">
                <a:hlinkClick r:id="rId6" tooltip="Marketing"/>
              </a:rPr>
              <a:t>marketing</a:t>
            </a:r>
            <a:r>
              <a:rPr lang="en-US" sz="1800" dirty="0"/>
              <a:t> applies such tools to attracting and retaining clients, customers and consumers.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07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Areas HR Impacts / Control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b="1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US" sz="1800" b="1" dirty="0" smtClean="0"/>
              <a:t>Social Media Reach for Careers and Employees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b="1" dirty="0" smtClean="0"/>
              <a:t>Social Kudos and Recognitions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b="1" dirty="0" smtClean="0"/>
              <a:t>Training and Education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b="1" dirty="0" smtClean="0"/>
              <a:t>Awards and Programs – Recognition from others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b="1" dirty="0" smtClean="0"/>
              <a:t>Employment Videos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800" b="1" dirty="0" smtClean="0"/>
              <a:t>Messaging to Future Employees – Job Descriptions </a:t>
            </a: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98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Social Media Reach Essential 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b="1" dirty="0" smtClean="0"/>
          </a:p>
          <a:p>
            <a:r>
              <a:rPr lang="en-US" sz="1800" b="1" dirty="0" smtClean="0"/>
              <a:t>Channel Development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Different Audience different media – Facebook vs Linkedin vs Instagram vs SnapChat vs Whatsup vs Pinterest vs tomorrows hottest topics </a:t>
            </a:r>
          </a:p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Followers/ Friends: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Let you showcase your expertise and build relationships or talent pipelines. </a:t>
            </a:r>
          </a:p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Dedicated Resources REQUIRED.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You don</a:t>
            </a:r>
            <a:r>
              <a:rPr lang="fr-FR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’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 get friends / followers without asking and compelling content 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156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Social Media Reach Essential 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b="1" dirty="0" smtClean="0"/>
          </a:p>
          <a:p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All channels need multiple levels of work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Groups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Fanpages 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Followers 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Targeted Advertising </a:t>
            </a:r>
          </a:p>
          <a:p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Content Stimulation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94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Videos – What's it like to work at your company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b="1" dirty="0" smtClean="0"/>
          </a:p>
          <a:p>
            <a:r>
              <a:rPr lang="en-US" sz="1800" b="1" dirty="0" smtClean="0"/>
              <a:t>Twitter Nasa – 6 M 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Starbucks 5.8M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  <p:pic>
        <p:nvPicPr>
          <p:cNvPr id="2" name="Picture 1" descr="Screen Shot 2014-03-19 at 12.59.1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5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Social Kudos and Recognition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/>
              <a:t>Enables all levels of staff to share and recognize. 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People want  recognition </a:t>
            </a:r>
            <a:r>
              <a:rPr lang="en-US" sz="1800" b="1" dirty="0" smtClean="0">
                <a:solidFill>
                  <a:srgbClr val="FF0000"/>
                </a:solidFill>
              </a:rPr>
              <a:t>Money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is not the top motivator.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People share these recognitions externally with friends and family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Verbally 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Social Media </a:t>
            </a:r>
          </a:p>
          <a:p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emails and much more  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425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Social Recognition Programs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  <p:pic>
        <p:nvPicPr>
          <p:cNvPr id="2" name="Picture 1" descr="Screen Shot 2014-03-19 at 1.04.1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"/>
            <a:ext cx="9144000" cy="569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11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5800" y="1203158"/>
            <a:ext cx="7772400" cy="84221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4000" dirty="0" smtClean="0">
                <a:solidFill>
                  <a:srgbClr val="FF0000"/>
                </a:solidFill>
              </a:rPr>
              <a:t>Training and Education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045369"/>
            <a:ext cx="7772400" cy="37431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00741" y="3007896"/>
            <a:ext cx="7772400" cy="273973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800" b="1" dirty="0" smtClean="0"/>
          </a:p>
        </p:txBody>
      </p:sp>
      <p:pic>
        <p:nvPicPr>
          <p:cNvPr id="6" name="Picture 5" descr="keypointsu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7" y="2758635"/>
            <a:ext cx="356616" cy="35661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40073" y="2268565"/>
            <a:ext cx="3267707" cy="49007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000" dirty="0">
              <a:solidFill>
                <a:srgbClr val="B20533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5629765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200" b="0" i="0" u="none" strike="noStrike" baseline="30000" smtClean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US" baseline="0" dirty="0" smtClean="0">
                <a:cs typeface="+mn-cs"/>
              </a:rPr>
              <a:t>For more information phone: 1.877.472.6648 | email: sales@hr.com | www.HR.com</a:t>
            </a:r>
            <a:endParaRPr lang="en-US" baseline="0" dirty="0"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Hrstar 2014 </a:t>
            </a:r>
            <a:endParaRPr lang="en-US" dirty="0"/>
          </a:p>
        </p:txBody>
      </p:sp>
      <p:pic>
        <p:nvPicPr>
          <p:cNvPr id="10" name="Picture 9" descr="Screen Shot 2014-03-19 at 1.17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69" y="3271132"/>
            <a:ext cx="2971800" cy="2476500"/>
          </a:xfrm>
          <a:prstGeom prst="rect">
            <a:avLst/>
          </a:prstGeom>
        </p:spPr>
      </p:pic>
      <p:pic>
        <p:nvPicPr>
          <p:cNvPr id="12" name="Picture 11" descr="Screen Shot 2014-03-19 at 1.14.3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879" y="2488867"/>
            <a:ext cx="1968500" cy="2260600"/>
          </a:xfrm>
          <a:prstGeom prst="rect">
            <a:avLst/>
          </a:prstGeom>
        </p:spPr>
      </p:pic>
      <p:pic>
        <p:nvPicPr>
          <p:cNvPr id="13" name="Picture 12" descr="Screen Shot 2014-03-19 at 1.21.06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176" y="2068096"/>
            <a:ext cx="2933700" cy="1879600"/>
          </a:xfrm>
          <a:prstGeom prst="rect">
            <a:avLst/>
          </a:prstGeom>
        </p:spPr>
      </p:pic>
      <p:pic>
        <p:nvPicPr>
          <p:cNvPr id="14" name="Picture 13" descr="Screen Shot 2014-03-19 at 1.22.07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676" y="4400550"/>
            <a:ext cx="32512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76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18479</TotalTime>
  <Words>916</Words>
  <Application>Microsoft Macintosh PowerPoint</Application>
  <PresentationFormat>On-screen Show (4:3)</PresentationFormat>
  <Paragraphs>141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Custom Design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HR.com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Jaye Davies</dc:creator>
  <cp:lastModifiedBy>Debbie McGrath</cp:lastModifiedBy>
  <cp:revision>71</cp:revision>
  <dcterms:created xsi:type="dcterms:W3CDTF">2013-11-11T15:07:00Z</dcterms:created>
  <dcterms:modified xsi:type="dcterms:W3CDTF">2014-03-31T16:56:49Z</dcterms:modified>
</cp:coreProperties>
</file>